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45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36C0B6-0EEA-4217-B928-5929A9E98C6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01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A0782-716B-487E-886D-CB3289998C9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D6D-1446-4621-A2BA-91E9E6A84C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95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D8AD0E-0E08-4A10-9D92-04F0376F7C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0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6852-1E24-4C45-B646-E3B52F6CE7E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7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0013B-4DB8-42D4-AEAB-BBF50B3E6B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4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521B-EDC6-4FE2-AE7E-241640F8EA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6DCBF-F30E-4836-94D3-4C81924E22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4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3E7B3-12AB-48D7-99CC-911D5354173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4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FA459-6C45-4263-A759-825C178031B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2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D3659-EC97-42B3-9D3E-45CC1711C6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A43-2C0E-4836-93CA-5E6256CEBA1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0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AE734A-D7B2-4A54-A82C-995B4EF9ED3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264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8382000" cy="2514600"/>
          </a:xfrm>
        </p:spPr>
        <p:txBody>
          <a:bodyPr/>
          <a:lstStyle/>
          <a:p>
            <a:r>
              <a:rPr lang="en-US" sz="6000" dirty="0" smtClean="0">
                <a:solidFill>
                  <a:srgbClr val="3399FF"/>
                </a:solidFill>
              </a:rPr>
              <a:t>Fragments and Run-ons</a:t>
            </a:r>
            <a:endParaRPr lang="en-US" sz="6000" dirty="0">
              <a:solidFill>
                <a:srgbClr val="3399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1676400"/>
          </a:xfrm>
        </p:spPr>
        <p:txBody>
          <a:bodyPr/>
          <a:lstStyle/>
          <a:p>
            <a:pPr lvl="0" algn="ctr">
              <a:lnSpc>
                <a:spcPct val="80000"/>
              </a:lnSpc>
              <a:buClr>
                <a:srgbClr val="FFCC66"/>
              </a:buClr>
              <a:buNone/>
            </a:pPr>
            <a:endParaRPr lang="en-US" sz="2000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u="sng" dirty="0" smtClean="0">
                <a:solidFill>
                  <a:srgbClr val="FFFF00"/>
                </a:solidFill>
              </a:rPr>
              <a:t>Identifying a fragment and a run-on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69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arenR"/>
            </a:pPr>
            <a:r>
              <a:rPr lang="en-US" dirty="0" smtClean="0">
                <a:solidFill>
                  <a:srgbClr val="FFFF66"/>
                </a:solidFill>
              </a:rPr>
              <a:t>Number </a:t>
            </a:r>
            <a:r>
              <a:rPr lang="en-US" dirty="0">
                <a:solidFill>
                  <a:srgbClr val="FFFF66"/>
                </a:solidFill>
              </a:rPr>
              <a:t>your paper from 1-10.  </a:t>
            </a:r>
            <a:endParaRPr lang="en-US" dirty="0" smtClean="0">
              <a:solidFill>
                <a:srgbClr val="FFFF66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FFFF66"/>
              </a:solidFill>
            </a:endParaRPr>
          </a:p>
          <a:p>
            <a:pPr marL="514350" lvl="0" indent="-514350">
              <a:buAutoNum type="arabicParenR" startAt="2"/>
            </a:pPr>
            <a:r>
              <a:rPr lang="en-US" dirty="0" smtClean="0">
                <a:solidFill>
                  <a:srgbClr val="FFFF66"/>
                </a:solidFill>
              </a:rPr>
              <a:t>Identify </a:t>
            </a:r>
            <a:r>
              <a:rPr lang="en-US" dirty="0">
                <a:solidFill>
                  <a:srgbClr val="FFFF66"/>
                </a:solidFill>
              </a:rPr>
              <a:t>if each sentence is a “fragment”, “run-on”, or “correct”.  </a:t>
            </a:r>
            <a:endParaRPr lang="en-US" dirty="0" smtClean="0">
              <a:solidFill>
                <a:srgbClr val="FFFF66"/>
              </a:solidFill>
            </a:endParaRPr>
          </a:p>
          <a:p>
            <a:pPr marL="514350" lvl="0" indent="-514350">
              <a:buAutoNum type="arabicParenR" startAt="2"/>
            </a:pPr>
            <a:endParaRPr lang="en-US" dirty="0">
              <a:solidFill>
                <a:srgbClr val="FFFF66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FFFF66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srgbClr val="FFFF66"/>
                </a:solidFill>
              </a:rPr>
              <a:t>D</a:t>
            </a:r>
            <a:r>
              <a:rPr lang="en-US" dirty="0" smtClean="0">
                <a:solidFill>
                  <a:srgbClr val="FFFF66"/>
                </a:solidFill>
              </a:rPr>
              <a:t>o </a:t>
            </a:r>
            <a:r>
              <a:rPr lang="en-US" dirty="0">
                <a:solidFill>
                  <a:srgbClr val="FFFF66"/>
                </a:solidFill>
              </a:rPr>
              <a:t>not have to write the </a:t>
            </a:r>
            <a:r>
              <a:rPr lang="en-US" dirty="0" smtClean="0">
                <a:solidFill>
                  <a:srgbClr val="FFFF66"/>
                </a:solidFill>
              </a:rPr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3399FF"/>
                </a:solidFill>
              </a:rPr>
              <a:t>Fragments and Run-ons Practice</a:t>
            </a:r>
            <a:endParaRPr lang="en-US" sz="4000" dirty="0">
              <a:solidFill>
                <a:srgbClr val="3399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200" dirty="0" smtClean="0"/>
              <a:t>A </a:t>
            </a:r>
            <a:r>
              <a:rPr lang="en-US" sz="2200" dirty="0"/>
              <a:t>lot of students lockers are on the other side </a:t>
            </a:r>
            <a:r>
              <a:rPr lang="en-US" sz="2200" dirty="0" smtClean="0"/>
              <a:t>of </a:t>
            </a:r>
            <a:r>
              <a:rPr lang="en-US" sz="2200" dirty="0"/>
              <a:t>school.  Making </a:t>
            </a:r>
            <a:r>
              <a:rPr lang="en-US" sz="2200" dirty="0" smtClean="0"/>
              <a:t>it </a:t>
            </a:r>
            <a:r>
              <a:rPr lang="en-US" sz="2200" dirty="0"/>
              <a:t>difficult to get to class on time.  </a:t>
            </a:r>
            <a:r>
              <a:rPr lang="en-US" sz="2200" dirty="0" smtClean="0"/>
              <a:t>____________________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2"/>
            </a:pPr>
            <a:r>
              <a:rPr lang="en-US" sz="2200" dirty="0" smtClean="0"/>
              <a:t>A </a:t>
            </a:r>
            <a:r>
              <a:rPr lang="en-US" sz="2200" dirty="0"/>
              <a:t>little preparation will go a long way, they just need to bring all of the morning books to </a:t>
            </a:r>
            <a:r>
              <a:rPr lang="en-US" sz="2200" dirty="0" smtClean="0"/>
              <a:t>the first </a:t>
            </a:r>
            <a:r>
              <a:rPr lang="en-US" sz="2200" dirty="0"/>
              <a:t>class.  </a:t>
            </a:r>
            <a:r>
              <a:rPr lang="en-US" sz="2200" dirty="0" smtClean="0"/>
              <a:t>_____________________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3"/>
            </a:pPr>
            <a:r>
              <a:rPr lang="en-US" sz="2200" dirty="0" smtClean="0"/>
              <a:t>Many </a:t>
            </a:r>
            <a:r>
              <a:rPr lang="en-US" sz="2200" dirty="0"/>
              <a:t>problems could have been avoided.  If we just planned ahead</a:t>
            </a:r>
            <a:r>
              <a:rPr lang="en-US" sz="2200" dirty="0" smtClean="0"/>
              <a:t>.  </a:t>
            </a:r>
            <a:r>
              <a:rPr lang="en-US" sz="2200" dirty="0" smtClean="0"/>
              <a:t>____________________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4"/>
            </a:pPr>
            <a:r>
              <a:rPr lang="en-US" sz="2200" dirty="0" smtClean="0"/>
              <a:t>November </a:t>
            </a:r>
            <a:r>
              <a:rPr lang="en-US" sz="2200" dirty="0"/>
              <a:t>is half over, the next break is in sight.  </a:t>
            </a:r>
            <a:r>
              <a:rPr lang="en-US" sz="2200" dirty="0" smtClean="0"/>
              <a:t>___________________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5"/>
            </a:pPr>
            <a:r>
              <a:rPr lang="en-US" sz="2200" dirty="0" smtClean="0"/>
              <a:t>The </a:t>
            </a:r>
            <a:r>
              <a:rPr lang="en-US" sz="2200" dirty="0"/>
              <a:t>varsity basketball team lost their playoff game.  Surprising everyone.  </a:t>
            </a:r>
            <a:r>
              <a:rPr lang="en-US" sz="2200" dirty="0" smtClean="0"/>
              <a:t>____________________</a:t>
            </a:r>
          </a:p>
          <a:p>
            <a:pPr marL="0" indent="0"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60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3399FF"/>
                </a:solidFill>
              </a:rPr>
              <a:t>Fragments and Run-ons Practice</a:t>
            </a:r>
            <a:endParaRPr lang="en-US" sz="4000" dirty="0">
              <a:solidFill>
                <a:srgbClr val="3399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2000" dirty="0" smtClean="0"/>
              <a:t>There </a:t>
            </a:r>
            <a:r>
              <a:rPr lang="en-US" sz="2000" dirty="0"/>
              <a:t>are only a few weeks until Thanksgiving break, its going to be wonderful to have a break.  </a:t>
            </a:r>
            <a:r>
              <a:rPr lang="en-US" sz="2000" dirty="0" smtClean="0"/>
              <a:t>____________________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7"/>
            </a:pPr>
            <a:r>
              <a:rPr lang="en-US" sz="2000" dirty="0" smtClean="0"/>
              <a:t>Ropes </a:t>
            </a:r>
            <a:r>
              <a:rPr lang="en-US" sz="2000" dirty="0"/>
              <a:t>course can be a powerful and bonding experience for students, or it can lead to frustrations that make them want to quit. </a:t>
            </a:r>
            <a:r>
              <a:rPr lang="en-US" sz="2000" dirty="0" smtClean="0"/>
              <a:t>____________________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8"/>
            </a:pPr>
            <a:r>
              <a:rPr lang="en-US" sz="2000" dirty="0" smtClean="0"/>
              <a:t>He </a:t>
            </a:r>
            <a:r>
              <a:rPr lang="en-US" sz="2000" dirty="0"/>
              <a:t>walked quickly to Mrs. </a:t>
            </a:r>
            <a:r>
              <a:rPr lang="en-US" sz="2000" dirty="0" smtClean="0"/>
              <a:t>Gamble’s </a:t>
            </a:r>
            <a:r>
              <a:rPr lang="en-US" sz="2000" dirty="0"/>
              <a:t>class, she hates it when students are late.  </a:t>
            </a:r>
            <a:r>
              <a:rPr lang="en-US" sz="2000" dirty="0" smtClean="0"/>
              <a:t>_______________________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9"/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smtClean="0"/>
              <a:t>Federline</a:t>
            </a:r>
            <a:r>
              <a:rPr lang="en-US" sz="2000" dirty="0" smtClean="0"/>
              <a:t> </a:t>
            </a:r>
            <a:r>
              <a:rPr lang="en-US" sz="2000" dirty="0"/>
              <a:t>changed the bell schedule to four minute passing periods.  To motivate students to get to class faster.  </a:t>
            </a:r>
            <a:r>
              <a:rPr lang="en-US" sz="2000" dirty="0" smtClean="0"/>
              <a:t>_________________________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10"/>
            </a:pPr>
            <a:r>
              <a:rPr lang="en-US" sz="2000" dirty="0" smtClean="0"/>
              <a:t>We </a:t>
            </a:r>
            <a:r>
              <a:rPr lang="en-US" sz="2000" dirty="0"/>
              <a:t>received our progress report from the last nine weeks recently.  It’s a chance to reflect on how we did, and it’s a chance to make a commitment to doing better this semester. </a:t>
            </a:r>
            <a:r>
              <a:rPr lang="en-US" sz="2000" dirty="0" smtClean="0"/>
              <a:t>__________________</a:t>
            </a:r>
          </a:p>
          <a:p>
            <a:pPr marL="0" indent="0">
              <a:buNone/>
            </a:pPr>
            <a:endParaRPr lang="en-US" sz="2000" dirty="0"/>
          </a:p>
          <a:p>
            <a:pPr lvl="0">
              <a:lnSpc>
                <a:spcPct val="80000"/>
              </a:lnSpc>
              <a:buClr>
                <a:srgbClr val="FFCC66"/>
              </a:buClr>
              <a:buNone/>
            </a:pPr>
            <a:endParaRPr lang="en-US" sz="240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84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3399FF"/>
                </a:solidFill>
              </a:rPr>
              <a:t>Fragments and Run-ons</a:t>
            </a:r>
            <a:endParaRPr lang="en-US" sz="4000" dirty="0">
              <a:solidFill>
                <a:srgbClr val="3399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lvl="0">
              <a:lnSpc>
                <a:spcPct val="80000"/>
              </a:lnSpc>
              <a:buClr>
                <a:srgbClr val="FFCC66"/>
              </a:buClr>
              <a:buNone/>
            </a:pPr>
            <a:r>
              <a:rPr lang="en-US" dirty="0" smtClean="0">
                <a:solidFill>
                  <a:srgbClr val="FFFF66"/>
                </a:solidFill>
              </a:rPr>
              <a:t>KEY</a:t>
            </a:r>
          </a:p>
          <a:p>
            <a:pPr marL="514350" indent="-514350">
              <a:buAutoNum type="arabicPeriod"/>
            </a:pPr>
            <a:r>
              <a:rPr lang="en-US" sz="2400" dirty="0"/>
              <a:t>Fragment</a:t>
            </a:r>
          </a:p>
          <a:p>
            <a:pPr marL="514350" indent="-514350">
              <a:buAutoNum type="arabicPeriod"/>
            </a:pPr>
            <a:r>
              <a:rPr lang="en-US" sz="2400" dirty="0"/>
              <a:t>Run-on</a:t>
            </a:r>
          </a:p>
          <a:p>
            <a:pPr marL="514350" indent="-514350">
              <a:buAutoNum type="arabicPeriod"/>
            </a:pPr>
            <a:r>
              <a:rPr lang="en-US" sz="2400" dirty="0"/>
              <a:t>Fragment</a:t>
            </a:r>
          </a:p>
          <a:p>
            <a:pPr marL="514350" indent="-514350">
              <a:buAutoNum type="arabicPeriod"/>
            </a:pPr>
            <a:r>
              <a:rPr lang="en-US" sz="2400" dirty="0"/>
              <a:t>Run-on</a:t>
            </a:r>
          </a:p>
          <a:p>
            <a:pPr marL="514350" indent="-514350">
              <a:buAutoNum type="arabicPeriod"/>
            </a:pPr>
            <a:r>
              <a:rPr lang="en-US" sz="2400" dirty="0"/>
              <a:t>Fragment</a:t>
            </a:r>
          </a:p>
          <a:p>
            <a:pPr marL="514350" indent="-514350">
              <a:buAutoNum type="arabicPeriod"/>
            </a:pPr>
            <a:r>
              <a:rPr lang="en-US" sz="2400" dirty="0"/>
              <a:t>Run-on</a:t>
            </a:r>
          </a:p>
          <a:p>
            <a:pPr marL="514350" indent="-514350">
              <a:buAutoNum type="arabicPeriod"/>
            </a:pPr>
            <a:r>
              <a:rPr lang="en-US" sz="2400" dirty="0"/>
              <a:t>Sentence</a:t>
            </a:r>
          </a:p>
          <a:p>
            <a:pPr marL="514350" indent="-514350">
              <a:buAutoNum type="arabicPeriod"/>
            </a:pPr>
            <a:r>
              <a:rPr lang="en-US" sz="2400" dirty="0"/>
              <a:t>Run-on</a:t>
            </a:r>
          </a:p>
          <a:p>
            <a:pPr marL="514350" indent="-514350">
              <a:buAutoNum type="arabicPeriod"/>
            </a:pPr>
            <a:r>
              <a:rPr lang="en-US" sz="2400" dirty="0"/>
              <a:t>Fragment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Sentence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5742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Slit</vt:lpstr>
      <vt:lpstr>Fragments and Run-ons</vt:lpstr>
      <vt:lpstr>Instructions</vt:lpstr>
      <vt:lpstr>Fragments and Run-ons Practice</vt:lpstr>
      <vt:lpstr>Fragments and Run-ons Practice</vt:lpstr>
      <vt:lpstr>Fragments and Run-ons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Fragments and Run-ons</dc:title>
  <dc:creator>training</dc:creator>
  <cp:lastModifiedBy>Union Public School System</cp:lastModifiedBy>
  <cp:revision>23</cp:revision>
  <dcterms:created xsi:type="dcterms:W3CDTF">2011-12-02T14:06:23Z</dcterms:created>
  <dcterms:modified xsi:type="dcterms:W3CDTF">2011-12-02T20:28:52Z</dcterms:modified>
</cp:coreProperties>
</file>