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E5CBD-977D-4969-BCDD-FBF09CA173B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97113-1D89-4E98-8F23-399C58B4C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7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4953000" cy="3124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Instructions: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Recreate the following </a:t>
            </a:r>
            <a:r>
              <a:rPr lang="en-US" sz="3200" b="1" dirty="0" err="1" smtClean="0">
                <a:solidFill>
                  <a:schemeClr val="bg1"/>
                </a:solidFill>
              </a:rPr>
              <a:t>frayer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model on your paper.  Put the appropriate information in each box.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0222" y="27709"/>
            <a:ext cx="7117180" cy="8911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u="sng" dirty="0" smtClean="0">
                <a:latin typeface="Algerian" pitchFamily="82" charset="0"/>
              </a:rPr>
              <a:t>Greek and Latin Roots</a:t>
            </a:r>
            <a:endParaRPr lang="en-US" sz="4400" u="sng" dirty="0">
              <a:latin typeface="Algerian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7" b="3590"/>
          <a:stretch/>
        </p:blipFill>
        <p:spPr>
          <a:xfrm>
            <a:off x="7162800" y="152400"/>
            <a:ext cx="1600199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541319"/>
            <a:ext cx="8769927" cy="5333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Define the meaning 			Draw a picture that illustrates of the root.			the root’s meaning.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accent1"/>
                </a:solidFill>
              </a:rPr>
              <a:t>Apart or Not</a:t>
            </a:r>
            <a:endParaRPr lang="en-US" sz="32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List 3 derivatives </a:t>
            </a:r>
            <a:r>
              <a:rPr lang="en-US" sz="2400" dirty="0">
                <a:solidFill>
                  <a:schemeClr val="bg1"/>
                </a:solidFill>
              </a:rPr>
              <a:t>				</a:t>
            </a:r>
            <a:r>
              <a:rPr lang="en-US" sz="2400" dirty="0" smtClean="0">
                <a:solidFill>
                  <a:schemeClr val="bg1"/>
                </a:solidFill>
              </a:rPr>
              <a:t> Use </a:t>
            </a:r>
            <a:r>
              <a:rPr lang="en-US" sz="2400" dirty="0">
                <a:solidFill>
                  <a:schemeClr val="bg1"/>
                </a:solidFill>
              </a:rPr>
              <a:t>one the 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</a:rPr>
              <a:t> for the root. </a:t>
            </a:r>
            <a:r>
              <a:rPr lang="en-US" sz="2400" dirty="0" smtClean="0">
                <a:solidFill>
                  <a:schemeClr val="bg1"/>
                </a:solidFill>
              </a:rPr>
              <a:t>			          derivatives correctly 						 in a sentence.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			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125113" cy="924475"/>
          </a:xfrm>
        </p:spPr>
        <p:txBody>
          <a:bodyPr/>
          <a:lstStyle/>
          <a:p>
            <a:pPr algn="ctr"/>
            <a:r>
              <a:rPr lang="en-US" sz="4000" u="sng" dirty="0" smtClean="0">
                <a:solidFill>
                  <a:schemeClr val="accent1"/>
                </a:solidFill>
                <a:latin typeface="Algerian" pitchFamily="82" charset="0"/>
              </a:rPr>
              <a:t/>
            </a:r>
            <a:br>
              <a:rPr lang="en-US" sz="4000" u="sng" dirty="0" smtClean="0">
                <a:solidFill>
                  <a:schemeClr val="accent1"/>
                </a:solidFill>
                <a:latin typeface="Algerian" pitchFamily="82" charset="0"/>
              </a:rPr>
            </a:br>
            <a:r>
              <a:rPr lang="en-US" sz="4000" u="sng" dirty="0" smtClean="0">
                <a:solidFill>
                  <a:schemeClr val="accent1"/>
                </a:solidFill>
                <a:latin typeface="Algerian" pitchFamily="82" charset="0"/>
              </a:rPr>
              <a:t>Greek </a:t>
            </a:r>
            <a:r>
              <a:rPr lang="en-US" sz="4000" u="sng" dirty="0">
                <a:solidFill>
                  <a:schemeClr val="accent1"/>
                </a:solidFill>
                <a:latin typeface="Algerian" pitchFamily="82" charset="0"/>
              </a:rPr>
              <a:t>and Latin </a:t>
            </a:r>
            <a:r>
              <a:rPr lang="en-US" sz="4000" u="sng" dirty="0" smtClean="0">
                <a:solidFill>
                  <a:schemeClr val="accent1"/>
                </a:solidFill>
                <a:latin typeface="Algerian" pitchFamily="82" charset="0"/>
              </a:rPr>
              <a:t>Roots</a:t>
            </a:r>
            <a:br>
              <a:rPr lang="en-US" sz="4000" u="sng" dirty="0" smtClean="0">
                <a:solidFill>
                  <a:schemeClr val="accent1"/>
                </a:solidFill>
                <a:latin typeface="Algerian" pitchFamily="82" charset="0"/>
              </a:rPr>
            </a:br>
            <a:r>
              <a:rPr lang="en-US" sz="4000" u="sng" dirty="0" smtClean="0">
                <a:solidFill>
                  <a:schemeClr val="accent1"/>
                </a:solidFill>
                <a:latin typeface="Algerian" pitchFamily="82" charset="0"/>
              </a:rPr>
              <a:t>(Prefix/suffix)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07327" y="3124200"/>
            <a:ext cx="2438400" cy="18288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47309" y="1676400"/>
            <a:ext cx="0" cy="1447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26527" y="5105400"/>
            <a:ext cx="0" cy="1752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66509" y="4073235"/>
            <a:ext cx="34774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" y="4073235"/>
            <a:ext cx="32073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6200" y="1600200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" y="6705600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6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541319"/>
            <a:ext cx="8769927" cy="5333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Define the meaning 			Draw a picture that illustrates of the root.			the root’s meaning.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accent1"/>
                </a:solidFill>
              </a:rPr>
              <a:t>Prior or First</a:t>
            </a:r>
            <a:endParaRPr lang="en-US" sz="32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List 3 derivatives </a:t>
            </a:r>
            <a:r>
              <a:rPr lang="en-US" sz="2400" dirty="0">
                <a:solidFill>
                  <a:schemeClr val="bg1"/>
                </a:solidFill>
              </a:rPr>
              <a:t>				</a:t>
            </a:r>
            <a:r>
              <a:rPr lang="en-US" sz="2400" dirty="0" smtClean="0">
                <a:solidFill>
                  <a:schemeClr val="bg1"/>
                </a:solidFill>
              </a:rPr>
              <a:t> Use </a:t>
            </a:r>
            <a:r>
              <a:rPr lang="en-US" sz="2400" dirty="0">
                <a:solidFill>
                  <a:schemeClr val="bg1"/>
                </a:solidFill>
              </a:rPr>
              <a:t>one the 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</a:rPr>
              <a:t> for the root. </a:t>
            </a:r>
            <a:r>
              <a:rPr lang="en-US" sz="2400" dirty="0" smtClean="0">
                <a:solidFill>
                  <a:schemeClr val="bg1"/>
                </a:solidFill>
              </a:rPr>
              <a:t>			          derivatives correctly 						 in a sentence.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				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125113" cy="924475"/>
          </a:xfrm>
        </p:spPr>
        <p:txBody>
          <a:bodyPr/>
          <a:lstStyle/>
          <a:p>
            <a:pPr algn="ctr"/>
            <a:r>
              <a:rPr lang="en-US" sz="4000" u="sng" dirty="0" smtClean="0">
                <a:solidFill>
                  <a:schemeClr val="accent1"/>
                </a:solidFill>
                <a:latin typeface="Algerian" pitchFamily="82" charset="0"/>
              </a:rPr>
              <a:t/>
            </a:r>
            <a:br>
              <a:rPr lang="en-US" sz="4000" u="sng" dirty="0" smtClean="0">
                <a:solidFill>
                  <a:schemeClr val="accent1"/>
                </a:solidFill>
                <a:latin typeface="Algerian" pitchFamily="82" charset="0"/>
              </a:rPr>
            </a:br>
            <a:r>
              <a:rPr lang="en-US" sz="4000" u="sng" dirty="0" smtClean="0">
                <a:solidFill>
                  <a:schemeClr val="accent1"/>
                </a:solidFill>
                <a:latin typeface="Algerian" pitchFamily="82" charset="0"/>
              </a:rPr>
              <a:t>Greek </a:t>
            </a:r>
            <a:r>
              <a:rPr lang="en-US" sz="4000" u="sng" dirty="0">
                <a:solidFill>
                  <a:schemeClr val="accent1"/>
                </a:solidFill>
                <a:latin typeface="Algerian" pitchFamily="82" charset="0"/>
              </a:rPr>
              <a:t>and Latin </a:t>
            </a:r>
            <a:r>
              <a:rPr lang="en-US" sz="4000" u="sng" dirty="0" smtClean="0">
                <a:solidFill>
                  <a:schemeClr val="accent1"/>
                </a:solidFill>
                <a:latin typeface="Algerian" pitchFamily="82" charset="0"/>
              </a:rPr>
              <a:t>Roots</a:t>
            </a:r>
            <a:br>
              <a:rPr lang="en-US" sz="4000" u="sng" dirty="0" smtClean="0">
                <a:solidFill>
                  <a:schemeClr val="accent1"/>
                </a:solidFill>
                <a:latin typeface="Algerian" pitchFamily="82" charset="0"/>
              </a:rPr>
            </a:br>
            <a:r>
              <a:rPr lang="en-US" sz="4000" u="sng" dirty="0" smtClean="0">
                <a:solidFill>
                  <a:schemeClr val="accent1"/>
                </a:solidFill>
                <a:latin typeface="Algerian" pitchFamily="82" charset="0"/>
              </a:rPr>
              <a:t>Prefix/Suffix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07327" y="3124200"/>
            <a:ext cx="2438400" cy="18288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Fore</a:t>
            </a:r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47309" y="1676400"/>
            <a:ext cx="0" cy="1447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26527" y="5105400"/>
            <a:ext cx="0" cy="1752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66509" y="4073235"/>
            <a:ext cx="34774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" y="4073235"/>
            <a:ext cx="32073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6200" y="1600200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" y="6705600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96</TotalTime>
  <Words>31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Grid</vt:lpstr>
      <vt:lpstr>Greek and Latin Roots</vt:lpstr>
      <vt:lpstr> Greek and Latin Roots (Prefix/suffix)</vt:lpstr>
      <vt:lpstr> Greek and Latin Roots Prefix/Suffix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Latin Roots</dc:title>
  <dc:creator>Union Public School System</dc:creator>
  <cp:lastModifiedBy>Union Public School System</cp:lastModifiedBy>
  <cp:revision>21</cp:revision>
  <dcterms:created xsi:type="dcterms:W3CDTF">2012-01-04T20:27:53Z</dcterms:created>
  <dcterms:modified xsi:type="dcterms:W3CDTF">2012-01-06T17:55:56Z</dcterms:modified>
</cp:coreProperties>
</file>